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523" r:id="rId1"/>
  </p:sldMasterIdLst>
  <p:sldIdLst>
    <p:sldId id="256" r:id="rId2"/>
    <p:sldId id="257" r:id="rId3"/>
    <p:sldId id="258" r:id="rId4"/>
    <p:sldId id="259" r:id="rId5"/>
    <p:sldId id="267" r:id="rId6"/>
    <p:sldId id="261" r:id="rId7"/>
    <p:sldId id="262" r:id="rId8"/>
    <p:sldId id="263" r:id="rId9"/>
    <p:sldId id="265" r:id="rId10"/>
    <p:sldId id="268" r:id="rId11"/>
    <p:sldId id="269" r:id="rId12"/>
    <p:sldId id="270" r:id="rId13"/>
    <p:sldId id="281" r:id="rId14"/>
    <p:sldId id="282" r:id="rId15"/>
    <p:sldId id="283" r:id="rId16"/>
    <p:sldId id="287" r:id="rId17"/>
    <p:sldId id="284" r:id="rId18"/>
    <p:sldId id="285" r:id="rId19"/>
    <p:sldId id="286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7" r:id="rId29"/>
    <p:sldId id="2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90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2" cstate="print"/>
          <a:srcRect t="33333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600" y="3886200"/>
            <a:ext cx="85344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17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007889"/>
            <a:ext cx="10363200" cy="147002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105664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1" y="4962526"/>
            <a:ext cx="10513484" cy="1362075"/>
          </a:xfrm>
        </p:spPr>
        <p:txBody>
          <a:bodyPr anchor="t"/>
          <a:lstStyle>
            <a:lvl1pPr algn="l">
              <a:defRPr sz="32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1" y="3462339"/>
            <a:ext cx="10513484" cy="1500187"/>
          </a:xfrm>
        </p:spPr>
        <p:txBody>
          <a:bodyPr anchor="b">
            <a:normAutofit/>
          </a:bodyPr>
          <a:lstStyle>
            <a:lvl1pPr marL="0" indent="0">
              <a:buNone/>
              <a:defRPr sz="1700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1600200"/>
            <a:ext cx="4978400" cy="4114800"/>
          </a:xfrm>
        </p:spPr>
        <p:txBody>
          <a:bodyPr/>
          <a:lstStyle>
            <a:lvl5pPr>
              <a:defRPr/>
            </a:lvl5pPr>
            <a:lvl6pPr>
              <a:buClr>
                <a:schemeClr val="tx2"/>
              </a:buClr>
              <a:buFont typeface="Arial" pitchFamily="34" charset="0"/>
              <a:buChar char="•"/>
              <a:defRPr/>
            </a:lvl6pPr>
            <a:lvl7pPr>
              <a:buClr>
                <a:schemeClr val="tx2"/>
              </a:buClr>
              <a:buFont typeface="Arial" pitchFamily="34" charset="0"/>
              <a:buChar char="•"/>
              <a:defRPr/>
            </a:lvl7pPr>
            <a:lvl8pPr>
              <a:buClr>
                <a:schemeClr val="tx2"/>
              </a:buClr>
              <a:buFont typeface="Arial" pitchFamily="34" charset="0"/>
              <a:buChar char="•"/>
              <a:defRPr/>
            </a:lvl8pPr>
            <a:lvl9pPr>
              <a:buClr>
                <a:schemeClr val="tx2"/>
              </a:buClr>
              <a:buFont typeface="Arial" pitchFamily="34" charset="0"/>
              <a:buChar char="•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1600200"/>
            <a:ext cx="4978400" cy="41148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209800"/>
            <a:ext cx="4978400" cy="3505200"/>
          </a:xfrm>
        </p:spPr>
        <p:txBody>
          <a:bodyPr/>
          <a:lstStyle>
            <a:lvl6pPr>
              <a:buClr>
                <a:schemeClr val="tx2"/>
              </a:buClr>
              <a:defRPr/>
            </a:lvl6pPr>
            <a:lvl7pPr>
              <a:buClr>
                <a:schemeClr val="tx2"/>
              </a:buClr>
              <a:defRPr/>
            </a:lvl7pPr>
            <a:lvl8pPr>
              <a:buClr>
                <a:schemeClr val="tx2"/>
              </a:buClr>
              <a:defRPr/>
            </a:lvl8pPr>
            <a:lvl9pPr>
              <a:buClr>
                <a:schemeClr val="tx2"/>
              </a:buCl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1600200"/>
            <a:ext cx="4978400" cy="574675"/>
          </a:xfrm>
        </p:spPr>
        <p:txBody>
          <a:bodyPr anchor="b">
            <a:normAutofit/>
          </a:bodyPr>
          <a:lstStyle>
            <a:lvl1pPr marL="0" indent="0">
              <a:buNone/>
              <a:defRPr sz="1700" b="0" i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5283200" y="1447800"/>
            <a:ext cx="619760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6864" y="2547892"/>
            <a:ext cx="3962400" cy="3167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oriz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447800"/>
            <a:ext cx="3962400" cy="1097280"/>
          </a:xfrm>
        </p:spPr>
        <p:txBody>
          <a:bodyPr anchor="b"/>
          <a:lstStyle>
            <a:lvl1pPr algn="l">
              <a:defRPr sz="1800" b="0" i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209792" y="1447800"/>
            <a:ext cx="4559808" cy="3474720"/>
          </a:xfrm>
          <a:custGeom>
            <a:avLst/>
            <a:gdLst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74450 w 3419856"/>
              <a:gd name="connsiteY9" fmla="*/ 3429000 h 3429000"/>
              <a:gd name="connsiteX10" fmla="*/ 21806 w 3419856"/>
              <a:gd name="connsiteY10" fmla="*/ 3407194 h 3429000"/>
              <a:gd name="connsiteX11" fmla="*/ 0 w 3419856"/>
              <a:gd name="connsiteY11" fmla="*/ 3354550 h 3429000"/>
              <a:gd name="connsiteX12" fmla="*/ 0 w 3419856"/>
              <a:gd name="connsiteY12" fmla="*/ 74450 h 3429000"/>
              <a:gd name="connsiteX0" fmla="*/ 0 w 3419856"/>
              <a:gd name="connsiteY0" fmla="*/ 74450 h 3429000"/>
              <a:gd name="connsiteX1" fmla="*/ 21806 w 3419856"/>
              <a:gd name="connsiteY1" fmla="*/ 21806 h 3429000"/>
              <a:gd name="connsiteX2" fmla="*/ 74450 w 3419856"/>
              <a:gd name="connsiteY2" fmla="*/ 0 h 3429000"/>
              <a:gd name="connsiteX3" fmla="*/ 3345406 w 3419856"/>
              <a:gd name="connsiteY3" fmla="*/ 0 h 3429000"/>
              <a:gd name="connsiteX4" fmla="*/ 3398050 w 3419856"/>
              <a:gd name="connsiteY4" fmla="*/ 21806 h 3429000"/>
              <a:gd name="connsiteX5" fmla="*/ 3419856 w 3419856"/>
              <a:gd name="connsiteY5" fmla="*/ 74450 h 3429000"/>
              <a:gd name="connsiteX6" fmla="*/ 3419856 w 3419856"/>
              <a:gd name="connsiteY6" fmla="*/ 3354550 h 3429000"/>
              <a:gd name="connsiteX7" fmla="*/ 3398050 w 3419856"/>
              <a:gd name="connsiteY7" fmla="*/ 3407194 h 3429000"/>
              <a:gd name="connsiteX8" fmla="*/ 3345406 w 3419856"/>
              <a:gd name="connsiteY8" fmla="*/ 3429000 h 3429000"/>
              <a:gd name="connsiteX9" fmla="*/ 21806 w 3419856"/>
              <a:gd name="connsiteY9" fmla="*/ 3407194 h 3429000"/>
              <a:gd name="connsiteX10" fmla="*/ 0 w 3419856"/>
              <a:gd name="connsiteY10" fmla="*/ 3354550 h 3429000"/>
              <a:gd name="connsiteX11" fmla="*/ 0 w 3419856"/>
              <a:gd name="connsiteY11" fmla="*/ 74450 h 3429000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4392"/>
              <a:gd name="connsiteY0" fmla="*/ 74450 h 3415968"/>
              <a:gd name="connsiteX1" fmla="*/ 21806 w 3964392"/>
              <a:gd name="connsiteY1" fmla="*/ 21806 h 3415968"/>
              <a:gd name="connsiteX2" fmla="*/ 74450 w 3964392"/>
              <a:gd name="connsiteY2" fmla="*/ 0 h 3415968"/>
              <a:gd name="connsiteX3" fmla="*/ 3345406 w 3964392"/>
              <a:gd name="connsiteY3" fmla="*/ 0 h 3415968"/>
              <a:gd name="connsiteX4" fmla="*/ 3398050 w 3964392"/>
              <a:gd name="connsiteY4" fmla="*/ 21806 h 3415968"/>
              <a:gd name="connsiteX5" fmla="*/ 3419856 w 3964392"/>
              <a:gd name="connsiteY5" fmla="*/ 74450 h 3415968"/>
              <a:gd name="connsiteX6" fmla="*/ 3419856 w 3964392"/>
              <a:gd name="connsiteY6" fmla="*/ 3354550 h 3415968"/>
              <a:gd name="connsiteX7" fmla="*/ 3398050 w 3964392"/>
              <a:gd name="connsiteY7" fmla="*/ 3407194 h 3415968"/>
              <a:gd name="connsiteX8" fmla="*/ 21806 w 3964392"/>
              <a:gd name="connsiteY8" fmla="*/ 3407194 h 3415968"/>
              <a:gd name="connsiteX9" fmla="*/ 0 w 3964392"/>
              <a:gd name="connsiteY9" fmla="*/ 3354550 h 3415968"/>
              <a:gd name="connsiteX10" fmla="*/ 0 w 3964392"/>
              <a:gd name="connsiteY10" fmla="*/ 74450 h 3415968"/>
              <a:gd name="connsiteX0" fmla="*/ 0 w 3968026"/>
              <a:gd name="connsiteY0" fmla="*/ 74450 h 3910007"/>
              <a:gd name="connsiteX1" fmla="*/ 21806 w 3968026"/>
              <a:gd name="connsiteY1" fmla="*/ 21806 h 3910007"/>
              <a:gd name="connsiteX2" fmla="*/ 74450 w 3968026"/>
              <a:gd name="connsiteY2" fmla="*/ 0 h 3910007"/>
              <a:gd name="connsiteX3" fmla="*/ 3345406 w 3968026"/>
              <a:gd name="connsiteY3" fmla="*/ 0 h 3910007"/>
              <a:gd name="connsiteX4" fmla="*/ 3398050 w 3968026"/>
              <a:gd name="connsiteY4" fmla="*/ 21806 h 3910007"/>
              <a:gd name="connsiteX5" fmla="*/ 3419856 w 3968026"/>
              <a:gd name="connsiteY5" fmla="*/ 74450 h 3910007"/>
              <a:gd name="connsiteX6" fmla="*/ 3419856 w 3968026"/>
              <a:gd name="connsiteY6" fmla="*/ 3354550 h 3910007"/>
              <a:gd name="connsiteX7" fmla="*/ 3398050 w 3968026"/>
              <a:gd name="connsiteY7" fmla="*/ 3407194 h 3910007"/>
              <a:gd name="connsiteX8" fmla="*/ 0 w 3968026"/>
              <a:gd name="connsiteY8" fmla="*/ 3354550 h 3910007"/>
              <a:gd name="connsiteX9" fmla="*/ 0 w 3968026"/>
              <a:gd name="connsiteY9" fmla="*/ 74450 h 3910007"/>
              <a:gd name="connsiteX0" fmla="*/ 0 w 3419856"/>
              <a:gd name="connsiteY0" fmla="*/ 74450 h 3901233"/>
              <a:gd name="connsiteX1" fmla="*/ 21806 w 3419856"/>
              <a:gd name="connsiteY1" fmla="*/ 21806 h 3901233"/>
              <a:gd name="connsiteX2" fmla="*/ 74450 w 3419856"/>
              <a:gd name="connsiteY2" fmla="*/ 0 h 3901233"/>
              <a:gd name="connsiteX3" fmla="*/ 3345406 w 3419856"/>
              <a:gd name="connsiteY3" fmla="*/ 0 h 3901233"/>
              <a:gd name="connsiteX4" fmla="*/ 3398050 w 3419856"/>
              <a:gd name="connsiteY4" fmla="*/ 21806 h 3901233"/>
              <a:gd name="connsiteX5" fmla="*/ 3419856 w 3419856"/>
              <a:gd name="connsiteY5" fmla="*/ 74450 h 3901233"/>
              <a:gd name="connsiteX6" fmla="*/ 3419856 w 3419856"/>
              <a:gd name="connsiteY6" fmla="*/ 3354550 h 3901233"/>
              <a:gd name="connsiteX7" fmla="*/ 0 w 3419856"/>
              <a:gd name="connsiteY7" fmla="*/ 3354550 h 3901233"/>
              <a:gd name="connsiteX8" fmla="*/ 0 w 3419856"/>
              <a:gd name="connsiteY8" fmla="*/ 74450 h 3901233"/>
              <a:gd name="connsiteX0" fmla="*/ 0 w 3419856"/>
              <a:gd name="connsiteY0" fmla="*/ 74450 h 3354550"/>
              <a:gd name="connsiteX1" fmla="*/ 21806 w 3419856"/>
              <a:gd name="connsiteY1" fmla="*/ 21806 h 3354550"/>
              <a:gd name="connsiteX2" fmla="*/ 74450 w 3419856"/>
              <a:gd name="connsiteY2" fmla="*/ 0 h 3354550"/>
              <a:gd name="connsiteX3" fmla="*/ 3345406 w 3419856"/>
              <a:gd name="connsiteY3" fmla="*/ 0 h 3354550"/>
              <a:gd name="connsiteX4" fmla="*/ 3398050 w 3419856"/>
              <a:gd name="connsiteY4" fmla="*/ 21806 h 3354550"/>
              <a:gd name="connsiteX5" fmla="*/ 3419856 w 3419856"/>
              <a:gd name="connsiteY5" fmla="*/ 74450 h 3354550"/>
              <a:gd name="connsiteX6" fmla="*/ 3419856 w 3419856"/>
              <a:gd name="connsiteY6" fmla="*/ 3354550 h 3354550"/>
              <a:gd name="connsiteX7" fmla="*/ 0 w 3419856"/>
              <a:gd name="connsiteY7" fmla="*/ 3354550 h 3354550"/>
              <a:gd name="connsiteX8" fmla="*/ 0 w 3419856"/>
              <a:gd name="connsiteY8" fmla="*/ 74450 h 3354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19856" h="3354550">
                <a:moveTo>
                  <a:pt x="0" y="74450"/>
                </a:moveTo>
                <a:cubicBezTo>
                  <a:pt x="0" y="54705"/>
                  <a:pt x="7844" y="35768"/>
                  <a:pt x="21806" y="21806"/>
                </a:cubicBezTo>
                <a:cubicBezTo>
                  <a:pt x="35768" y="7844"/>
                  <a:pt x="54705" y="0"/>
                  <a:pt x="74450" y="0"/>
                </a:cubicBezTo>
                <a:lnTo>
                  <a:pt x="3345406" y="0"/>
                </a:lnTo>
                <a:cubicBezTo>
                  <a:pt x="3365151" y="0"/>
                  <a:pt x="3384088" y="7844"/>
                  <a:pt x="3398050" y="21806"/>
                </a:cubicBezTo>
                <a:cubicBezTo>
                  <a:pt x="3412012" y="35768"/>
                  <a:pt x="3419856" y="54705"/>
                  <a:pt x="3419856" y="74450"/>
                </a:cubicBezTo>
                <a:lnTo>
                  <a:pt x="3419856" y="3354550"/>
                </a:lnTo>
                <a:lnTo>
                  <a:pt x="0" y="3354550"/>
                </a:lnTo>
                <a:lnTo>
                  <a:pt x="0" y="7445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 baseline="0">
                <a:solidFill>
                  <a:schemeClr val="tx1">
                    <a:lumMod val="6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800" y="2547891"/>
            <a:ext cx="3962400" cy="2405109"/>
          </a:xfrm>
        </p:spPr>
        <p:txBody>
          <a:bodyPr tIns="9144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orizon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10566400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600201"/>
            <a:ext cx="10566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00" y="6356351"/>
            <a:ext cx="203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trike="noStrike" spc="60" baseline="0">
                <a:solidFill>
                  <a:schemeClr val="tx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128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6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56351"/>
            <a:ext cx="132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aseline="0">
                <a:solidFill>
                  <a:schemeClr val="tx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528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4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swatisaxena23.github.io/Manish_Gautam" TargetMode="External"/><Relationship Id="rId2" Type="http://schemas.openxmlformats.org/officeDocument/2006/relationships/hyperlink" Target="https://github.com/manishgautam30/Manish_Gautam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321691C8-BA64-4AED-BAC3-A5E717828D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532" y="1261840"/>
            <a:ext cx="9066265" cy="706355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>
                <a:solidFill>
                  <a:schemeClr val="tx1"/>
                </a:solidFill>
              </a:rPr>
              <a:t>Topic - </a:t>
            </a:r>
            <a:r>
              <a:rPr lang="en-IN" sz="3200" b="1" dirty="0" smtClean="0">
                <a:solidFill>
                  <a:schemeClr val="tx1"/>
                </a:solidFill>
              </a:rPr>
              <a:t>“</a:t>
            </a:r>
            <a:r>
              <a:rPr lang="en-US" sz="3200" dirty="0">
                <a:solidFill>
                  <a:schemeClr val="tx1"/>
                </a:solidFill>
              </a:rPr>
              <a:t>Live Portfolio Full Stack </a:t>
            </a:r>
            <a:r>
              <a:rPr lang="en-US" sz="3200" dirty="0" smtClean="0">
                <a:solidFill>
                  <a:schemeClr val="tx1"/>
                </a:solidFill>
              </a:rPr>
              <a:t>Webpage Development</a:t>
            </a:r>
            <a:r>
              <a:rPr lang="en-IN" sz="3200" b="1" dirty="0" smtClean="0">
                <a:solidFill>
                  <a:schemeClr val="tx1"/>
                </a:solidFill>
              </a:rPr>
              <a:t>”</a:t>
            </a:r>
            <a:endParaRPr lang="en-IN" sz="4000" b="1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2ED64B-F3DC-4E98-B28C-129A97021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730" y="303049"/>
            <a:ext cx="10449018" cy="586596"/>
          </a:xfrm>
          <a:effectLst/>
        </p:spPr>
        <p:txBody>
          <a:bodyPr>
            <a:noAutofit/>
          </a:bodyPr>
          <a:lstStyle/>
          <a:p>
            <a:pPr algn="ctr"/>
            <a:r>
              <a:rPr lang="en-IN" sz="3600" dirty="0" smtClean="0"/>
              <a:t>Industrial Training Project Presentation</a:t>
            </a:r>
            <a:endParaRPr lang="en-IN" sz="3600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FD2744A2-1FE8-4C21-907B-163E3A4BC9F0}"/>
              </a:ext>
            </a:extLst>
          </p:cNvPr>
          <p:cNvSpPr txBox="1"/>
          <p:nvPr/>
        </p:nvSpPr>
        <p:spPr>
          <a:xfrm>
            <a:off x="4513458" y="2117609"/>
            <a:ext cx="2748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Calibri" pitchFamily="34" charset="0"/>
                <a:cs typeface="Calibri" pitchFamily="34" charset="0"/>
              </a:rPr>
              <a:t>Submitted </a:t>
            </a:r>
            <a:r>
              <a:rPr lang="en-IN" sz="2000" dirty="0" smtClean="0">
                <a:latin typeface="Calibri" pitchFamily="34" charset="0"/>
                <a:cs typeface="Calibri" pitchFamily="34" charset="0"/>
              </a:rPr>
              <a:t>By-: </a:t>
            </a:r>
          </a:p>
          <a:p>
            <a:pPr algn="ctr"/>
            <a:r>
              <a:rPr lang="en-IN" sz="2000" dirty="0" smtClean="0">
                <a:latin typeface="Calibri" pitchFamily="34" charset="0"/>
                <a:cs typeface="Calibri" pitchFamily="34" charset="0"/>
              </a:rPr>
              <a:t>Manish Gautam</a:t>
            </a:r>
            <a:endParaRPr lang="en-IN" sz="2000" dirty="0">
              <a:latin typeface="Calibri" pitchFamily="34" charset="0"/>
              <a:cs typeface="Calibri" pitchFamily="34" charset="0"/>
            </a:endParaRPr>
          </a:p>
          <a:p>
            <a:pPr algn="ctr"/>
            <a:r>
              <a:rPr lang="en-IN" sz="2000" dirty="0">
                <a:latin typeface="Calibri" pitchFamily="34" charset="0"/>
                <a:cs typeface="Calibri" pitchFamily="34" charset="0"/>
              </a:rPr>
              <a:t>(</a:t>
            </a:r>
            <a:r>
              <a:rPr lang="en-IN" sz="2000" dirty="0" smtClean="0">
                <a:latin typeface="Calibri" pitchFamily="34" charset="0"/>
                <a:cs typeface="Calibri" pitchFamily="34" charset="0"/>
              </a:rPr>
              <a:t>181500366)</a:t>
            </a:r>
            <a:endParaRPr lang="en-IN" sz="20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85665" y="5223118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IN" b="1" dirty="0">
                <a:solidFill>
                  <a:schemeClr val="tx1">
                    <a:lumMod val="95000"/>
                  </a:schemeClr>
                </a:solidFill>
              </a:rPr>
              <a:t> Department of Computer Engineering and Applications</a:t>
            </a:r>
          </a:p>
          <a:p>
            <a:pPr algn="ctr"/>
            <a:r>
              <a:rPr lang="en-IN" b="1" dirty="0"/>
              <a:t>      Institute of Engineering and Technology </a:t>
            </a:r>
            <a:endParaRPr lang="en-IN" b="1" dirty="0" smtClean="0"/>
          </a:p>
          <a:p>
            <a:pPr algn="ctr"/>
            <a:endParaRPr lang="en-IN" b="1" dirty="0"/>
          </a:p>
          <a:p>
            <a:pPr algn="ctr"/>
            <a:r>
              <a:rPr lang="en-IN" dirty="0"/>
              <a:t> GLA University</a:t>
            </a:r>
          </a:p>
          <a:p>
            <a:pPr algn="ctr"/>
            <a:r>
              <a:rPr lang="en-IN" dirty="0"/>
              <a:t>Mathura-281406</a:t>
            </a:r>
            <a:r>
              <a:rPr lang="en-IN" dirty="0" smtClean="0"/>
              <a:t>, India</a:t>
            </a:r>
            <a:r>
              <a:rPr lang="en-IN" b="1" dirty="0"/>
              <a:t> </a:t>
            </a:r>
            <a:endParaRPr lang="en-IN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598000" y="3273549"/>
            <a:ext cx="2664296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8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DC5324-BC38-4123-9E3A-6B043BF489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3834" y="388189"/>
            <a:ext cx="9418320" cy="2654590"/>
          </a:xfrm>
        </p:spPr>
        <p:txBody>
          <a:bodyPr>
            <a:normAutofit fontScale="90000"/>
          </a:bodyPr>
          <a:lstStyle/>
          <a:p>
            <a:r>
              <a:rPr lang="en-IN" sz="6600" dirty="0"/>
              <a:t>Implementation</a:t>
            </a:r>
            <a:br>
              <a:rPr lang="en-IN" sz="6600" dirty="0"/>
            </a:br>
            <a:r>
              <a:rPr lang="en-IN" sz="6600" dirty="0"/>
              <a:t>And User </a:t>
            </a:r>
            <a:r>
              <a:rPr lang="en-IN" sz="6600" dirty="0" smtClean="0"/>
              <a:t>Interface (UI</a:t>
            </a:r>
            <a:r>
              <a:rPr lang="en-IN" sz="6600" dirty="0"/>
              <a:t>):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="" xmlns:a16="http://schemas.microsoft.com/office/drawing/2014/main" id="{C36BFC3A-BBCB-4483-97F4-A7D260E47D1F}"/>
              </a:ext>
            </a:extLst>
          </p:cNvPr>
          <p:cNvSpPr/>
          <p:nvPr/>
        </p:nvSpPr>
        <p:spPr>
          <a:xfrm>
            <a:off x="11012874" y="6280030"/>
            <a:ext cx="868211" cy="4010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tx1"/>
              </a:solidFill>
            </a:endParaRPr>
          </a:p>
        </p:txBody>
      </p:sp>
      <p:pic>
        <p:nvPicPr>
          <p:cNvPr id="6146" name="Picture 2" descr="C:\Users\This pc\Desktop\EDC-Implementation-Ful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145" y="3777581"/>
            <a:ext cx="6803006" cy="27892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169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82" y="1121973"/>
            <a:ext cx="9403751" cy="5289610"/>
          </a:xfrm>
        </p:spPr>
      </p:pic>
      <p:sp>
        <p:nvSpPr>
          <p:cNvPr id="2" name="TextBox 1"/>
          <p:cNvSpPr txBox="1"/>
          <p:nvPr/>
        </p:nvSpPr>
        <p:spPr>
          <a:xfrm>
            <a:off x="10334444" y="192989"/>
            <a:ext cx="1711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Full window Size view of the first section of portfolio.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10334444" y="1820171"/>
            <a:ext cx="1069675" cy="414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457864" y="1328468"/>
            <a:ext cx="1863305" cy="1897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 rot="8899853">
            <a:off x="3280330" y="1022832"/>
            <a:ext cx="659635" cy="24194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5186" y="258792"/>
            <a:ext cx="3778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webpage is Live and online Using the </a:t>
            </a:r>
            <a:r>
              <a:rPr lang="en-US" dirty="0" err="1" smtClean="0"/>
              <a:t>Git</a:t>
            </a:r>
            <a:r>
              <a:rPr lang="en-US" dirty="0" smtClean="0"/>
              <a:t>-Hub live pages.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72180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48" y="1315528"/>
            <a:ext cx="9418000" cy="5297625"/>
          </a:xfrm>
        </p:spPr>
      </p:pic>
      <p:sp>
        <p:nvSpPr>
          <p:cNvPr id="5" name="Rectangle 4"/>
          <p:cNvSpPr/>
          <p:nvPr/>
        </p:nvSpPr>
        <p:spPr>
          <a:xfrm>
            <a:off x="4502988" y="1708029"/>
            <a:ext cx="5486401" cy="71599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 rot="8511394">
            <a:off x="10106227" y="1836529"/>
            <a:ext cx="485801" cy="201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150778" y="362939"/>
            <a:ext cx="19317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Navigation bar in full view with the blue hover shadow button.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39297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his pc\Pictures\Screenshots\Screenshot (35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0" y="434017"/>
            <a:ext cx="11881449" cy="6147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84808" y="1880810"/>
            <a:ext cx="1639019" cy="27949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 rot="10800000">
            <a:off x="7368465" y="1871932"/>
            <a:ext cx="912890" cy="414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73653" y="1685835"/>
            <a:ext cx="15477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</a:rPr>
              <a:t>The list style changes from ROW style to COLUMN style on small screen.</a:t>
            </a:r>
            <a:endParaRPr lang="en-US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6" name="Right Arrow 5"/>
          <p:cNvSpPr/>
          <p:nvPr/>
        </p:nvSpPr>
        <p:spPr>
          <a:xfrm rot="1453902">
            <a:off x="2209345" y="2420850"/>
            <a:ext cx="725995" cy="32081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249" y="1618682"/>
            <a:ext cx="20311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Background image also decreased in size as the screen size is reduced.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5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This pc\Pictures\Screenshots\Screenshot (358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9" y="508959"/>
            <a:ext cx="9592574" cy="5779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0067025" y="1535828"/>
            <a:ext cx="20530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is the full view of next section ABOUT ME with a heading, a  paragraph and an image.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10800000">
            <a:off x="10334443" y="810882"/>
            <a:ext cx="1069675" cy="414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65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C:\Users\This pc\Desktop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094" y="728368"/>
            <a:ext cx="3485970" cy="5914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1" name="Picture 5" descr="C:\Users\This pc\Desktop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18" y="609408"/>
            <a:ext cx="3475244" cy="593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713718" y="0"/>
            <a:ext cx="5032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014159" y="111406"/>
            <a:ext cx="348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748199" y="728368"/>
            <a:ext cx="30451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is the responsive view of  About me section the turns into column view using the flex-box  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8511394">
            <a:off x="4157123" y="1813306"/>
            <a:ext cx="485801" cy="201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547961">
            <a:off x="7550424" y="1804250"/>
            <a:ext cx="485801" cy="201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398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This pc\Pictures\Screenshots\Screenshot (37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76" y="1173192"/>
            <a:ext cx="9891623" cy="556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27412" y="222076"/>
            <a:ext cx="18405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This is the “What I do” view that tell about my fields of learning and implementation.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 rot="10800000">
            <a:off x="10334444" y="2536163"/>
            <a:ext cx="1069675" cy="414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940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13718" y="0"/>
            <a:ext cx="50327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1</a:t>
            </a:r>
            <a:endParaRPr lang="en-US" sz="32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14159" y="111406"/>
            <a:ext cx="348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2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0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3209" y="728368"/>
            <a:ext cx="348011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This is the responsive view of  </a:t>
            </a:r>
            <a:r>
              <a:rPr lang="en-US" dirty="0" smtClean="0"/>
              <a:t>What I do section that turns also into </a:t>
            </a:r>
            <a:r>
              <a:rPr lang="en-US" dirty="0" smtClean="0"/>
              <a:t>column view using the flex-box </a:t>
            </a:r>
            <a:r>
              <a:rPr lang="en-US" dirty="0" smtClean="0"/>
              <a:t>. 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8511394">
            <a:off x="4157123" y="1813306"/>
            <a:ext cx="485801" cy="201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20694795">
            <a:off x="7293406" y="4937774"/>
            <a:ext cx="485801" cy="201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050" name="Picture 2" descr="C:\Users\This pc\Desktop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17" y="728368"/>
            <a:ext cx="3352800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This pc\Desktop\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184" y="807743"/>
            <a:ext cx="3663950" cy="578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173106" y="3864395"/>
            <a:ext cx="3620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At the end of this , the space already starts increasing as soon as the screen size is decreased.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717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This pc\Pictures\Screenshots\Screenshot (377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23" y="1198243"/>
            <a:ext cx="8981364" cy="505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27412" y="222076"/>
            <a:ext cx="1840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This is the “Work” view that tells about my  implementation and the projects done for m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y practice and learning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10127412" y="2950231"/>
            <a:ext cx="1069675" cy="414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570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This pc\Pictures\Screenshots\Screenshot (376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974" y="1781503"/>
            <a:ext cx="8267556" cy="465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84179" y="290635"/>
            <a:ext cx="118083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400" b="1" spc="300" dirty="0" smtClean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This is the full size view of  my work section.</a:t>
            </a:r>
            <a:endParaRPr lang="en-US" sz="4400" b="1" spc="300" dirty="0">
              <a:ln w="11430" cmpd="sng">
                <a:solidFill>
                  <a:srgbClr val="FF0000"/>
                </a:solidFill>
                <a:prstDash val="solid"/>
                <a:miter lim="800000"/>
              </a:ln>
              <a:effectLst>
                <a:glow rad="45500">
                  <a:srgbClr val="7E97AD">
                    <a:satMod val="220000"/>
                    <a:alpha val="3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45227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6974507"/>
              </p:ext>
            </p:extLst>
          </p:nvPr>
        </p:nvGraphicFramePr>
        <p:xfrm>
          <a:off x="657045" y="77636"/>
          <a:ext cx="10877910" cy="6694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Acrobat Document" r:id="rId3" imgW="6415686" imgH="4533529" progId="AcroExch.Document.11">
                  <p:embed/>
                </p:oleObj>
              </mc:Choice>
              <mc:Fallback>
                <p:oleObj name="Acrobat Document" r:id="rId3" imgW="6415686" imgH="4533529" progId="AcroExch.Document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045" y="77636"/>
                        <a:ext cx="10877910" cy="66940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0030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58777" y="327713"/>
            <a:ext cx="1072761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3200" b="1" spc="300" dirty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This is the </a:t>
            </a:r>
            <a:r>
              <a:rPr lang="en-US" sz="3200" b="1" spc="300" dirty="0" smtClean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tablet/i-pad size view </a:t>
            </a:r>
            <a:r>
              <a:rPr lang="en-US" sz="3200" b="1" spc="300" dirty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of  my work section.</a:t>
            </a:r>
            <a:endParaRPr lang="en-US" sz="3200" b="1" spc="300" dirty="0">
              <a:ln w="11430" cmpd="sng">
                <a:solidFill>
                  <a:srgbClr val="FF0000"/>
                </a:solidFill>
                <a:prstDash val="solid"/>
                <a:miter lim="800000"/>
              </a:ln>
              <a:effectLst>
                <a:glow rad="45500">
                  <a:srgbClr val="7E97AD">
                    <a:satMod val="220000"/>
                    <a:alpha val="35000"/>
                  </a:srgbClr>
                </a:glow>
              </a:effectLst>
            </a:endParaRPr>
          </a:p>
        </p:txBody>
      </p:sp>
      <p:pic>
        <p:nvPicPr>
          <p:cNvPr id="6146" name="Picture 2" descr="C:\Users\This pc\Pictures\Screenshots\Screenshot (375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869" y="1077515"/>
            <a:ext cx="9785350" cy="5504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970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This pc\Pictures\Screenshots\Screenshot (373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84837"/>
            <a:ext cx="9500860" cy="5344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40979" y="422307"/>
            <a:ext cx="109885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spc="300" dirty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This is the </a:t>
            </a:r>
            <a:r>
              <a:rPr lang="en-US" sz="3600" b="1" spc="300" dirty="0" smtClean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small size view </a:t>
            </a:r>
            <a:r>
              <a:rPr lang="en-US" sz="3600" b="1" spc="300" dirty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of  my work section.</a:t>
            </a:r>
            <a:endParaRPr lang="en-US" sz="3600" b="1" spc="300" dirty="0">
              <a:ln w="11430" cmpd="sng">
                <a:solidFill>
                  <a:srgbClr val="FF0000"/>
                </a:solidFill>
                <a:prstDash val="solid"/>
                <a:miter lim="800000"/>
              </a:ln>
              <a:effectLst>
                <a:glow rad="45500">
                  <a:srgbClr val="7E97AD">
                    <a:satMod val="220000"/>
                    <a:alpha val="35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3839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427" y="1152726"/>
            <a:ext cx="9641490" cy="542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131379" y="315339"/>
            <a:ext cx="120606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3600" b="1" spc="300" dirty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This is the </a:t>
            </a:r>
            <a:r>
              <a:rPr lang="en-US" sz="3600" b="1" spc="300" dirty="0" smtClean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mobile phone size view </a:t>
            </a:r>
            <a:r>
              <a:rPr lang="en-US" sz="3600" b="1" spc="300" dirty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of </a:t>
            </a:r>
            <a:r>
              <a:rPr lang="en-US" sz="3600" b="1" spc="300" dirty="0" smtClean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my </a:t>
            </a:r>
            <a:r>
              <a:rPr lang="en-US" sz="3600" b="1" spc="300" dirty="0">
                <a:ln w="11430" cmpd="sng">
                  <a:solidFill>
                    <a:srgbClr val="FF0000"/>
                  </a:solidFill>
                  <a:prstDash val="solid"/>
                  <a:miter lim="800000"/>
                </a:ln>
                <a:effectLst>
                  <a:glow rad="45500">
                    <a:srgbClr val="7E97AD">
                      <a:satMod val="220000"/>
                      <a:alpha val="35000"/>
                    </a:srgbClr>
                  </a:glow>
                </a:effectLst>
              </a:rPr>
              <a:t>work section.</a:t>
            </a:r>
            <a:endParaRPr lang="en-US" sz="3600" b="1" spc="300" dirty="0">
              <a:ln w="11430" cmpd="sng">
                <a:solidFill>
                  <a:srgbClr val="FF0000"/>
                </a:solidFill>
                <a:prstDash val="solid"/>
                <a:miter lim="800000"/>
              </a:ln>
              <a:effectLst>
                <a:glow rad="45500">
                  <a:srgbClr val="7E97AD">
                    <a:satMod val="220000"/>
                    <a:alpha val="35000"/>
                  </a:srgbClr>
                </a:glo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30024" y="1598637"/>
            <a:ext cx="767602" cy="178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 rot="20694795">
            <a:off x="3447921" y="1747884"/>
            <a:ext cx="485801" cy="2015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81882" y="2193249"/>
            <a:ext cx="21089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mobile device used for reference is of company Motorola version G4 with 360 x 640 dimensions.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4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This pc\Pictures\Screenshots\Screenshot (381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985" y="1371600"/>
            <a:ext cx="8849601" cy="497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127412" y="222076"/>
            <a:ext cx="18405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This is the “certifications” view that tells about my  certifications completed during my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learning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10127412" y="2950231"/>
            <a:ext cx="1069675" cy="414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636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This pc\Pictures\Screenshots\Screenshot (379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62" y="1103586"/>
            <a:ext cx="9404618" cy="52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127412" y="222076"/>
            <a:ext cx="1840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This is the responsive view of my certifications.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 rot="10800000">
            <a:off x="10127412" y="1893941"/>
            <a:ext cx="1069675" cy="414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Right Arrow 5"/>
          <p:cNvSpPr/>
          <p:nvPr/>
        </p:nvSpPr>
        <p:spPr>
          <a:xfrm rot="9063584">
            <a:off x="3698763" y="4338707"/>
            <a:ext cx="1416757" cy="18102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76737" y="3650882"/>
            <a:ext cx="18405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This is the see more button to go on my all certifications webpage.</a:t>
            </a:r>
            <a:endParaRPr lang="en-US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0800000">
            <a:off x="10279812" y="2046341"/>
            <a:ext cx="1069675" cy="414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800314" y="4851211"/>
            <a:ext cx="767602" cy="178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124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5" y="1608083"/>
            <a:ext cx="9080939" cy="51080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41996" y="1608083"/>
            <a:ext cx="1840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This is another webpage of my all certifications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 rot="10800000">
            <a:off x="10127412" y="2950231"/>
            <a:ext cx="1069675" cy="414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6253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This pc\Pictures\Screenshots\Screenshot (382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37" y="1543799"/>
            <a:ext cx="8508836" cy="478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443545" y="333604"/>
            <a:ext cx="25243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This is last section of my portfolio webpage i.e. the footer section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It consists of 4 hover buttons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1-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git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-hub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2-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instagram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3-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linkedin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</a:rPr>
              <a:t>4-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hackerrank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 rot="10800000">
            <a:off x="9843633" y="3522841"/>
            <a:ext cx="1069675" cy="414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3495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This pc\Pictures\Screenshots\Screenshot (380)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81" y="1692507"/>
            <a:ext cx="8271422" cy="46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235968" y="342816"/>
            <a:ext cx="25243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This is the responsiveness view of last section of my portfolio webpage i.e. the footer section</a:t>
            </a:r>
          </a:p>
        </p:txBody>
      </p:sp>
      <p:sp>
        <p:nvSpPr>
          <p:cNvPr id="4" name="Right Arrow 3"/>
          <p:cNvSpPr/>
          <p:nvPr/>
        </p:nvSpPr>
        <p:spPr>
          <a:xfrm rot="10800000">
            <a:off x="9235966" y="2239281"/>
            <a:ext cx="1469763" cy="4140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640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22514" y="988816"/>
            <a:ext cx="10940143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latin typeface="Century Gothic" pitchFamily="34" charset="0"/>
                <a:ea typeface="Verdana" pitchFamily="34" charset="0"/>
              </a:rPr>
              <a:t>Link for the code: </a:t>
            </a:r>
            <a:r>
              <a:rPr lang="en-IN" sz="2800" dirty="0">
                <a:latin typeface="Century Gothic" pitchFamily="34" charset="0"/>
                <a:ea typeface="Verdana" pitchFamily="34" charset="0"/>
              </a:rPr>
              <a:t/>
            </a:r>
            <a:br>
              <a:rPr lang="en-IN" sz="2800" dirty="0">
                <a:latin typeface="Century Gothic" pitchFamily="34" charset="0"/>
                <a:ea typeface="Verdana" pitchFamily="34" charset="0"/>
              </a:rPr>
            </a:br>
            <a:r>
              <a:rPr lang="en-US" sz="2800" u="sng" dirty="0">
                <a:latin typeface="Century Gothic" pitchFamily="34" charset="0"/>
                <a:ea typeface="Verdana" pitchFamily="34" charset="0"/>
                <a:hlinkClick r:id="rId2"/>
              </a:rPr>
              <a:t>https://</a:t>
            </a:r>
            <a:r>
              <a:rPr lang="en-US" sz="2800" u="sng" dirty="0" smtClean="0">
                <a:latin typeface="Century Gothic" pitchFamily="34" charset="0"/>
                <a:ea typeface="Verdana" pitchFamily="34" charset="0"/>
                <a:hlinkClick r:id="rId2"/>
              </a:rPr>
              <a:t>github.com/manishgautam30/Manish_Gautam</a:t>
            </a:r>
            <a:endParaRPr lang="en-US" sz="2800" u="sng" dirty="0" smtClean="0">
              <a:latin typeface="Century Gothic" pitchFamily="34" charset="0"/>
              <a:ea typeface="Verdana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800" u="sng" dirty="0">
                <a:latin typeface="Century Gothic" pitchFamily="34" charset="0"/>
                <a:ea typeface="Verdana" pitchFamily="34" charset="0"/>
              </a:rPr>
              <a:t/>
            </a:r>
            <a:br>
              <a:rPr lang="en-US" sz="2800" u="sng" dirty="0">
                <a:latin typeface="Century Gothic" pitchFamily="34" charset="0"/>
                <a:ea typeface="Verdana" pitchFamily="34" charset="0"/>
              </a:rPr>
            </a:br>
            <a:r>
              <a:rPr lang="en-US" sz="2800" b="1" dirty="0">
                <a:latin typeface="Century Gothic" pitchFamily="34" charset="0"/>
                <a:ea typeface="Verdana" pitchFamily="34" charset="0"/>
              </a:rPr>
              <a:t>Link for the Portfolio-Site:</a:t>
            </a:r>
            <a:r>
              <a:rPr lang="en-IN" sz="2800" dirty="0">
                <a:latin typeface="Century Gothic" pitchFamily="34" charset="0"/>
                <a:ea typeface="Verdana" pitchFamily="34" charset="0"/>
              </a:rPr>
              <a:t/>
            </a:r>
            <a:br>
              <a:rPr lang="en-IN" sz="2800" dirty="0">
                <a:latin typeface="Century Gothic" pitchFamily="34" charset="0"/>
                <a:ea typeface="Verdana" pitchFamily="34" charset="0"/>
              </a:rPr>
            </a:br>
            <a:r>
              <a:rPr lang="en-US" sz="2800" u="sng" dirty="0">
                <a:latin typeface="Century Gothic" pitchFamily="34" charset="0"/>
                <a:ea typeface="Verdana" pitchFamily="34" charset="0"/>
                <a:hlinkClick r:id="rId3"/>
              </a:rPr>
              <a:t>https</a:t>
            </a:r>
            <a:r>
              <a:rPr lang="en-US" sz="2800" u="sng" dirty="0" smtClean="0">
                <a:latin typeface="Century Gothic" pitchFamily="34" charset="0"/>
                <a:ea typeface="Verdana" pitchFamily="34" charset="0"/>
                <a:hlinkClick r:id="rId3"/>
              </a:rPr>
              <a:t>://manishgautam30.github.io/Manish_Gautam</a:t>
            </a:r>
            <a:endParaRPr lang="en-US" sz="2800" u="sng" dirty="0" smtClean="0">
              <a:latin typeface="Century Gothic" pitchFamily="34" charset="0"/>
              <a:ea typeface="Verdana" pitchFamily="34" charset="0"/>
            </a:endParaRPr>
          </a:p>
          <a:p>
            <a:pPr>
              <a:lnSpc>
                <a:spcPct val="150000"/>
              </a:lnSpc>
            </a:pPr>
            <a:endParaRPr lang="en-IN" sz="3200" dirty="0">
              <a:latin typeface="Century Gothic" pitchFamily="34" charset="0"/>
              <a:ea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4250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96880" y="2411577"/>
            <a:ext cx="8380628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11500" dirty="0">
                <a:solidFill>
                  <a:srgbClr val="FF0000"/>
                </a:solidFill>
                <a:latin typeface="Century" pitchFamily="18" charset="0"/>
              </a:rPr>
              <a:t> Thank You!</a:t>
            </a:r>
            <a:endParaRPr lang="en-US" sz="11500" dirty="0">
              <a:latin typeface="Century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0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2064CFD-C838-4650-819A-F53A3B2F1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105" y="427903"/>
            <a:ext cx="9692640" cy="1325562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IN" sz="5000" b="1" cap="none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Verdana" pitchFamily="34" charset="0"/>
                <a:cs typeface="Calibri" pitchFamily="34" charset="0"/>
              </a:rPr>
              <a:t>Problem Statement</a:t>
            </a:r>
            <a:endParaRPr lang="en-IN" sz="5000" b="1" cap="none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Verdana" pitchFamily="34" charset="0"/>
              <a:cs typeface="Calibri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F8E5B6B-0905-4B1E-B6D0-ED233F9FDFEB}"/>
              </a:ext>
            </a:extLst>
          </p:cNvPr>
          <p:cNvSpPr txBox="1"/>
          <p:nvPr/>
        </p:nvSpPr>
        <p:spPr>
          <a:xfrm>
            <a:off x="2024109" y="2396971"/>
            <a:ext cx="7865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A70756F-56F3-4612-8C97-DE44E42A9FF7}"/>
              </a:ext>
            </a:extLst>
          </p:cNvPr>
          <p:cNvSpPr txBox="1"/>
          <p:nvPr/>
        </p:nvSpPr>
        <p:spPr>
          <a:xfrm>
            <a:off x="1162975" y="2274838"/>
            <a:ext cx="936890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dirty="0">
                <a:latin typeface="Calibri" pitchFamily="34" charset="0"/>
                <a:cs typeface="Calibri" pitchFamily="34" charset="0"/>
              </a:rPr>
              <a:t>No matter where you’re at in your career, it’s always important to have a good place to show off your work and projects you’ve collaborated on. A portfolio website makes it easy. </a:t>
            </a:r>
          </a:p>
          <a:p>
            <a:pPr>
              <a:lnSpc>
                <a:spcPct val="150000"/>
              </a:lnSpc>
            </a:pPr>
            <a:endParaRPr lang="en-US" sz="2200" dirty="0">
              <a:latin typeface="Calibri" pitchFamily="34" charset="0"/>
              <a:cs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200" dirty="0" smtClean="0">
                <a:latin typeface="Calibri" pitchFamily="34" charset="0"/>
                <a:cs typeface="Calibri" pitchFamily="34" charset="0"/>
              </a:rPr>
              <a:t>Portfolio of a person reflect that individual well as typically it showcases the best samples of ones work – ones artwork, learning, practices, experiences, etc. so that a company prospects can actually see ones style and samples prior to deciding if they will want to hire them.</a:t>
            </a:r>
            <a:endParaRPr lang="en-IN" sz="2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02488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709EF9-82EA-41B8-82EF-A0FA1439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611" y="486342"/>
            <a:ext cx="9516861" cy="1325562"/>
          </a:xfrm>
        </p:spPr>
        <p:txBody>
          <a:bodyPr>
            <a:noAutofit/>
          </a:bodyPr>
          <a:lstStyle/>
          <a:p>
            <a:r>
              <a:rPr lang="en-IN" sz="4000" b="1" cap="none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Verdana" pitchFamily="34" charset="0"/>
                <a:cs typeface="Calibri" pitchFamily="34" charset="0"/>
              </a:rPr>
              <a:t>What Is Personal Portfolio Website ?</a:t>
            </a:r>
            <a:endParaRPr lang="en-IN" sz="4000" b="1" cap="none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Verdana" pitchFamily="34" charset="0"/>
              <a:cs typeface="Calibri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E70D742-5670-4AD7-B925-3D488F3E8B7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55350" y="2503097"/>
            <a:ext cx="8987028" cy="357187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60000"/>
              </a:lnSpc>
              <a:buNone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A portfolio website should tell a story to the viewers, and the title to that story should be "What if this person was a website?".</a:t>
            </a:r>
          </a:p>
          <a:p>
            <a:pPr marL="0" indent="0" algn="just">
              <a:lnSpc>
                <a:spcPct val="160000"/>
              </a:lnSpc>
              <a:buNone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Portfolios are static websites, which can fall under a lot of categories, like one explaining why the person should be hired with all their work till that time showcased, or can be a story or a timeline depicting the work experience with few projects to showcase, etc. </a:t>
            </a:r>
            <a:endParaRPr lang="en-IN" sz="2000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en-IN" sz="20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05470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701E2FB-9D83-4794-A93F-444304264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584" y="365760"/>
            <a:ext cx="10590528" cy="1325562"/>
          </a:xfrm>
        </p:spPr>
        <p:txBody>
          <a:bodyPr>
            <a:normAutofit/>
          </a:bodyPr>
          <a:lstStyle/>
          <a:p>
            <a:r>
              <a:rPr lang="en-IN" sz="5000" b="1" cap="none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ea typeface="Verdana" pitchFamily="34" charset="0"/>
                <a:cs typeface="Calibri" pitchFamily="34" charset="0"/>
              </a:rPr>
              <a:t>Motivation Behind …</a:t>
            </a:r>
            <a:endParaRPr lang="en-IN" sz="5000" b="1" cap="none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ea typeface="Verdana" pitchFamily="34" charset="0"/>
              <a:cs typeface="Calibri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1C1F4844-7EB8-4377-B992-4B1792B7C1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98740" y="2355011"/>
            <a:ext cx="10644995" cy="3994030"/>
          </a:xfrm>
        </p:spPr>
        <p:txBody>
          <a:bodyPr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000" dirty="0">
                <a:latin typeface="Calibri" pitchFamily="34" charset="0"/>
                <a:cs typeface="Calibri" pitchFamily="34" charset="0"/>
              </a:rPr>
              <a:t>The motivation behind learning Full Stack technologies is that we can develop both client as well as server software. I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generally go for a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project that really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is of my knowledge area and also improves my learning  while working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on it. </a:t>
            </a:r>
            <a:endParaRPr lang="en-US" sz="2000" dirty="0" smtClean="0">
              <a:latin typeface="Calibri" pitchFamily="34" charset="0"/>
              <a:cs typeface="Calibri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Hereby the best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way to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get a kick start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is to make a website which is much familiar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project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that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even gives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pleasure to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showcase.  So,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I decided to create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a Live Personal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portfolio website to showcase the skills that I have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acquired and my learning up till now. 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2000" dirty="0" smtClean="0">
                <a:latin typeface="Calibri" pitchFamily="34" charset="0"/>
                <a:cs typeface="Calibri" pitchFamily="34" charset="0"/>
              </a:rPr>
              <a:t>I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also wanted to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improvise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my front-end skills, specifically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in HTML, CSS and in JavaScript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so creating a personal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portfolio website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is a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nice </a:t>
            </a:r>
            <a:r>
              <a:rPr lang="en-US" sz="2000" dirty="0">
                <a:latin typeface="Calibri" pitchFamily="34" charset="0"/>
                <a:cs typeface="Calibri" pitchFamily="34" charset="0"/>
              </a:rPr>
              <a:t>way to </a:t>
            </a:r>
            <a:r>
              <a:rPr lang="en-US" sz="2000" dirty="0" smtClean="0">
                <a:latin typeface="Calibri" pitchFamily="34" charset="0"/>
                <a:cs typeface="Calibri" pitchFamily="34" charset="0"/>
              </a:rPr>
              <a:t>learn more about live projects.</a:t>
            </a:r>
            <a:endParaRPr lang="en-IN" sz="2000" dirty="0">
              <a:latin typeface="Calibri" pitchFamily="34" charset="0"/>
              <a:cs typeface="Calibri" pitchFamily="34" charset="0"/>
            </a:endParaRPr>
          </a:p>
          <a:p>
            <a:pPr marL="0" indent="0">
              <a:buNone/>
            </a:pPr>
            <a:endParaRPr lang="en-IN" sz="22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5585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4178385-583D-49D2-B1E6-976EE8CB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552191"/>
            <a:ext cx="9418320" cy="1240299"/>
          </a:xfrm>
        </p:spPr>
        <p:txBody>
          <a:bodyPr>
            <a:normAutofit/>
          </a:bodyPr>
          <a:lstStyle/>
          <a:p>
            <a:r>
              <a:rPr lang="en-IN" sz="5000" b="1" cap="none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Technologies Used </a:t>
            </a:r>
            <a:endParaRPr lang="en-IN" sz="5000" b="1" cap="none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C183276-9EA9-49E9-BB8C-8DF605E20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1872" y="2423604"/>
            <a:ext cx="8994936" cy="2174275"/>
          </a:xfrm>
        </p:spPr>
        <p:txBody>
          <a:bodyPr>
            <a:normAutofit fontScale="92500" lnSpcReduction="20000"/>
          </a:bodyPr>
          <a:lstStyle/>
          <a:p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For the completion of the </a:t>
            </a:r>
            <a:r>
              <a:rPr lang="en-US" sz="2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task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the following </a:t>
            </a:r>
            <a:r>
              <a:rPr lang="en-US" sz="22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Web-languages </a:t>
            </a:r>
            <a:r>
              <a:rPr lang="en-US" sz="22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cs typeface="Calibri" pitchFamily="34" charset="0"/>
              </a:rPr>
              <a:t>and scripts have been used: </a:t>
            </a:r>
            <a:endParaRPr lang="en-US" sz="22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</a:endParaRPr>
          </a:p>
          <a:p>
            <a:endParaRPr lang="en-US" sz="2000" dirty="0">
              <a:solidFill>
                <a:schemeClr val="tx1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HTML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chemeClr val="tx1"/>
                </a:solidFill>
              </a:rPr>
              <a:t>CSS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 smtClean="0">
                <a:solidFill>
                  <a:schemeClr val="tx1"/>
                </a:solidFill>
              </a:rPr>
              <a:t>JavaScript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AutoShape 2" descr="Top skills a full stack developer should hav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1" name="Picture 3" descr="C:\Users\This pc\Desktop\download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151" y="3179013"/>
            <a:ext cx="4189697" cy="279909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68225063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2DB476-C2CA-4E7C-9579-D02B57DF7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759" y="294474"/>
            <a:ext cx="9153233" cy="1149747"/>
          </a:xfrm>
        </p:spPr>
        <p:txBody>
          <a:bodyPr>
            <a:normAutofit/>
          </a:bodyPr>
          <a:lstStyle/>
          <a:p>
            <a:r>
              <a:rPr lang="en-IN" sz="5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HTML</a:t>
            </a:r>
            <a:endParaRPr lang="en-IN" sz="5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2E9FEC9-0CDC-4C33-ADBF-8F7BBFEA70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429" y="1544127"/>
            <a:ext cx="11395496" cy="516722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HTML stands for </a:t>
            </a:r>
            <a:r>
              <a:rPr lang="en-US" b="1" u="sng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yper</a:t>
            </a:r>
            <a:r>
              <a:rPr lang="en-US" b="1" u="sng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ext </a:t>
            </a:r>
            <a:r>
              <a:rPr lang="en-US" b="1" u="sng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M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arkup </a:t>
            </a:r>
            <a:r>
              <a:rPr lang="en-US" b="1" u="sng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anguage, and </a:t>
            </a:r>
            <a:endParaRPr lang="en-US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it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is the most widely used language to write Web Pages.</a:t>
            </a:r>
          </a:p>
          <a:p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Hypertext refers to the way in which </a:t>
            </a: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HTML documents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are linked together. </a:t>
            </a:r>
            <a:endParaRPr lang="en-US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Thus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, the link available on a webpage is called Hypertext</a:t>
            </a: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-US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As its name suggests, HTML is a Markup Language which means you use HTML to simply "mark-up" a text document with tags that tell a Web browser how to structure it to display</a:t>
            </a: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HTML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is being widely used to format web pages with the help of different tags available in HTML language.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HTML is the </a:t>
            </a:r>
            <a:r>
              <a:rPr lang="en-US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language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 for publishing web pages on the WWW (World-Wide Web).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HTML is a </a:t>
            </a:r>
            <a:r>
              <a:rPr lang="en-US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Document Description Language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 (aka </a:t>
            </a:r>
            <a:r>
              <a:rPr lang="en-US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Document Markup Language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). </a:t>
            </a:r>
            <a:endParaRPr lang="en-US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HTML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is NOT a </a:t>
            </a: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programming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language like C/C++/C#/Java, which is used to implement programming algorithm.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You need a web browser to view the HTML pages. The web browsers do not display the HTML tags, but uses the tags to interpret the content of the web pages.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 HTML document is a text document, and it is human-readable</a:t>
            </a:r>
          </a:p>
          <a:p>
            <a:pPr marL="285750" indent="-285750">
              <a:buFont typeface="Arial" pitchFamily="34" charset="0"/>
              <a:buChar char="•"/>
            </a:pPr>
            <a:endParaRPr lang="en-US" b="1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3074" name="Picture 2" descr="C:\Users\This pc\Desktop\html.jf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653" y="396814"/>
            <a:ext cx="3912223" cy="2275477"/>
          </a:xfrm>
          <a:prstGeom prst="roundRect">
            <a:avLst>
              <a:gd name="adj" fmla="val 7548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3953980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E7CAA1E-E0B1-4381-9C53-F7068C3F6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3912" y="348657"/>
            <a:ext cx="9269323" cy="1205144"/>
          </a:xfrm>
        </p:spPr>
        <p:txBody>
          <a:bodyPr>
            <a:normAutofit/>
          </a:bodyPr>
          <a:lstStyle/>
          <a:p>
            <a:r>
              <a:rPr lang="en-IN" sz="50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</a:t>
            </a:r>
            <a:endParaRPr lang="en-IN" sz="50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625D34F6-CFBE-4109-8358-BECD03F90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5223" y="1362973"/>
            <a:ext cx="11231591" cy="531387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CSS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 is acronym for 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ascading 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tyle 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heets 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and is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 markup language </a:t>
            </a:r>
            <a:endParaRPr lang="en-US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responsible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for how your web pages will look like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It controls the colors, fonts, and layouts of your website elements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  <a:endParaRPr lang="en-US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It is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 style sheet language used for describing the presentation of a document written in a markup language like HTML. CSS is designed to enable the separation of presentation and content, including layout, colors, and fonts. </a:t>
            </a:r>
          </a:p>
          <a:p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CSS has a simple syntax and uses a number of English keywords to specify the names of various style properties.</a:t>
            </a:r>
            <a:endParaRPr lang="en-IN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CSS comprises of style rules that are interpreted by the browser and then applied to the corresponding elements in your document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endParaRPr lang="en-US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Each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rule or rule-set consists of one or more selectors, and a declaration 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block.</a:t>
            </a:r>
          </a:p>
          <a:p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 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style rule is made of three parts </a:t>
            </a:r>
            <a:r>
              <a:rPr lang="en-US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:−</a:t>
            </a:r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Selector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 − A selector is an HTML tag at which a style will be applied. This could be any tag like &lt;h1&gt; or &lt;table&gt; 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Property 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− A property is a type of attribute of HTML tag. Put simply, all the HTML attributes are converted into CSS properties. They could be </a:t>
            </a:r>
            <a:r>
              <a:rPr lang="en-US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color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, </a:t>
            </a:r>
            <a:r>
              <a:rPr lang="en-US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border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 etc.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Value 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− Values are assigned to properties. For example, </a:t>
            </a:r>
            <a:r>
              <a:rPr lang="en-US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color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 property can have value either </a:t>
            </a:r>
            <a:r>
              <a:rPr lang="en-US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red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 or </a:t>
            </a:r>
            <a:r>
              <a:rPr lang="en-US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#F1F1F1</a:t>
            </a:r>
            <a:r>
              <a:rPr lang="en-US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 etc.</a:t>
            </a:r>
          </a:p>
          <a:p>
            <a:endParaRPr lang="en-US" dirty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4098" name="Picture 2" descr="C:\Users\This pc\Desktop\cs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273" y="104294"/>
            <a:ext cx="3635807" cy="2013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30825978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35C133-D085-4C23-B230-1513B453C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9125" y="592795"/>
            <a:ext cx="9418320" cy="1118586"/>
          </a:xfrm>
        </p:spPr>
        <p:txBody>
          <a:bodyPr>
            <a:normAutofit/>
          </a:bodyPr>
          <a:lstStyle/>
          <a:p>
            <a:r>
              <a:rPr lang="en-IN" sz="50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JavaScript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976AC2A-4D83-4F80-B317-BBCF6EC73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1102" y="1233579"/>
            <a:ext cx="10972799" cy="48911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 JavaScript </a:t>
            </a: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is a client-side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scripting </a:t>
            </a: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language and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used to build </a:t>
            </a: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interactive,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Websites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 with dynamic features and to validate form data</a:t>
            </a: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JavaScript is high-level, dynamic and browser interpreted programming language, supported by all modern web browsers</a:t>
            </a: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Apart from web browser, JavaScript is also used to build scalable web applications using Node JS. JavaScript is also being used widely in game development and Mobile application development.</a:t>
            </a:r>
          </a:p>
          <a:p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JavaScript is also known as the Programming Language of web as it is the only programming language for Web browsers. JavaScript is </a:t>
            </a:r>
            <a:r>
              <a:rPr lang="en-US" b="1" i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an object-based scripting language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 which is lightweight and cross-platform</a:t>
            </a:r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.</a:t>
            </a:r>
          </a:p>
          <a:p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 programs in this language are called scripts. They can be written right in a web page’s HTML and run automatically as the page loads. Scripts are provided and executed as plain text. They don’t need special preparation or compilation to run. </a:t>
            </a:r>
            <a:endParaRPr lang="en-US" b="1" dirty="0" smtClean="0">
              <a:solidFill>
                <a:schemeClr val="tx1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b="1" dirty="0" smtClean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The </a:t>
            </a:r>
            <a:r>
              <a:rPr lang="en-US" b="1" dirty="0">
                <a:solidFill>
                  <a:schemeClr val="tx1"/>
                </a:solidFill>
                <a:latin typeface="Calibri" pitchFamily="34" charset="0"/>
                <a:cs typeface="Calibri" pitchFamily="34" charset="0"/>
              </a:rPr>
              <a:t>browser has an embedded engine sometimes called a “JavaScript virtual machine”.</a:t>
            </a:r>
          </a:p>
        </p:txBody>
      </p:sp>
      <p:pic>
        <p:nvPicPr>
          <p:cNvPr id="5122" name="Picture 2" descr="C:\Users\This pc\Desktop\javascrip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820" y="433577"/>
            <a:ext cx="3556958" cy="20007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917068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Horizon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HGｺﾞｼｯｸM"/>
        <a:font script="Hang" typeface="HY얕은샘물M"/>
        <a:font script="Hans" typeface="方正姚体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Horizon</Template>
  <TotalTime>724</TotalTime>
  <Words>702</Words>
  <Application>Microsoft Office PowerPoint</Application>
  <PresentationFormat>Custom</PresentationFormat>
  <Paragraphs>95</Paragraphs>
  <Slides>29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1" baseType="lpstr">
      <vt:lpstr>Horizon</vt:lpstr>
      <vt:lpstr>Acrobat Document</vt:lpstr>
      <vt:lpstr>Industrial Training Project Presentation</vt:lpstr>
      <vt:lpstr>PowerPoint Presentation</vt:lpstr>
      <vt:lpstr>Problem Statement</vt:lpstr>
      <vt:lpstr>What Is Personal Portfolio Website ?</vt:lpstr>
      <vt:lpstr>Motivation Behind …</vt:lpstr>
      <vt:lpstr>Technologies Used </vt:lpstr>
      <vt:lpstr>HTML</vt:lpstr>
      <vt:lpstr>CSS</vt:lpstr>
      <vt:lpstr>JavaScript</vt:lpstr>
      <vt:lpstr>Implementation And User Interface (UI):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Training Project</dc:title>
  <dc:creator>Manish Gautam</dc:creator>
  <cp:lastModifiedBy>This pc</cp:lastModifiedBy>
  <cp:revision>19</cp:revision>
  <dcterms:created xsi:type="dcterms:W3CDTF">2020-09-04T16:36:50Z</dcterms:created>
  <dcterms:modified xsi:type="dcterms:W3CDTF">2020-10-19T09:19:16Z</dcterms:modified>
</cp:coreProperties>
</file>